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3" autoAdjust="0"/>
    <p:restoredTop sz="94660"/>
  </p:normalViewPr>
  <p:slideViewPr>
    <p:cSldViewPr>
      <p:cViewPr>
        <p:scale>
          <a:sx n="66" d="100"/>
          <a:sy n="66" d="100"/>
        </p:scale>
        <p:origin x="-153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/>
          <a:lstStyle>
            <a:lvl1pPr algn="r">
              <a:defRPr sz="1200"/>
            </a:lvl1pPr>
          </a:lstStyle>
          <a:p>
            <a:fld id="{2F732071-7ABA-47A3-AC1E-AE3A09D182D6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numCol="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numCol="1" rtlCol="0" anchor="b"/>
          <a:lstStyle>
            <a:lvl1pPr algn="r">
              <a:defRPr sz="1200"/>
            </a:lvl1pPr>
          </a:lstStyle>
          <a:p>
            <a:fld id="{BEFEB085-5F58-41E3-99E0-EC8523E6D1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BEFEB085-5F58-41E3-99E0-EC8523E6D1A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numCol="1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numCol="1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numCol="1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numCol="1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numCol="1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numCol="1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numCol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numCol="1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h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828800"/>
            <a:ext cx="5992445" cy="481866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14600" y="609600"/>
            <a:ext cx="4343400" cy="101566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bn-BD" altLang="bn-BD" sz="60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6000" dirty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nb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3962400"/>
            <a:ext cx="5334000" cy="2667000"/>
          </a:xfrm>
          <a:prstGeom prst="rect">
            <a:avLst/>
          </a:prstGeom>
        </p:spPr>
      </p:pic>
      <p:pic>
        <p:nvPicPr>
          <p:cNvPr id="4" name="Picture 3" descr="lpi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81000"/>
            <a:ext cx="3886200" cy="3429000"/>
          </a:xfrm>
          <a:prstGeom prst="rect">
            <a:avLst/>
          </a:prstGeom>
        </p:spPr>
      </p:pic>
      <p:pic>
        <p:nvPicPr>
          <p:cNvPr id="5" name="Picture 4" descr="tyew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9600" y="381000"/>
            <a:ext cx="4267200" cy="3352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441" y="228600"/>
            <a:ext cx="8464352" cy="1314450"/>
          </a:xfrm>
          <a:solidFill>
            <a:schemeClr val="tx1">
              <a:lumMod val="50000"/>
              <a:lumOff val="50000"/>
            </a:schemeClr>
          </a:solidFill>
        </p:spPr>
        <p:txBody>
          <a:bodyPr numCol="1">
            <a:normAutofit/>
          </a:bodyPr>
          <a:lstStyle/>
          <a:p>
            <a:r>
              <a:rPr lang="bn-BD" alt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 কাজঃ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360" y="1524000"/>
            <a:ext cx="8547609" cy="443409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numCol="1"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bn-BD" altLang="bn-BD" sz="60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সঞ্জীবচন্দ্র চট্রোপাধ্যায়ের পালামৌ এর একটি স্মৃতি  সম্পর্কে কিছু লিখ।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endParaRPr lang="bn-BD" altLang="bn-BD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121" y="304800"/>
            <a:ext cx="7260417" cy="1257300"/>
          </a:xfrm>
          <a:blipFill>
            <a:blip r:embed="rId2"/>
            <a:tile tx="0" ty="0" sx="100000" sy="100000" flip="none" algn="tl"/>
          </a:blipFill>
        </p:spPr>
        <p:txBody>
          <a:bodyPr numCol="1">
            <a:noAutofit/>
          </a:bodyPr>
          <a:lstStyle/>
          <a:p>
            <a:r>
              <a:rPr sz="9600">
                <a:solidFill>
                  <a:srgbClr val="000000"/>
                </a:solidFill>
                <a:latin typeface="NikoshBAN"/>
              </a:rPr>
              <a:t>একক</a:t>
            </a:r>
            <a:r>
              <a:rPr sz="9600">
                <a:solidFill>
                  <a:srgbClr val="FFFFFF"/>
                </a:solidFill>
                <a:latin typeface="NikoshBAN"/>
              </a:rPr>
              <a:t> </a:t>
            </a:r>
            <a:r>
              <a:rPr lang="bn-BD" altLang="bn-BD" sz="96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কাজঃ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080" y="1676400"/>
            <a:ext cx="8550790" cy="4061533"/>
          </a:xfrm>
          <a:blipFill>
            <a:blip r:embed="rId3"/>
            <a:tile tx="0" ty="0" sx="100000" sy="100000" flip="none" algn="tl"/>
          </a:blipFill>
        </p:spPr>
        <p:txBody>
          <a:bodyPr numCol="1"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bn-BD" altLang="bn-BD" sz="60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লেখকের  দুইটি উপন্যাসে নাম লিখ</a:t>
            </a:r>
            <a:r>
              <a:rPr lang="en-US" sz="60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altLang="bn-BD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bn-BD" altLang="bn-BD" sz="60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পর্বতে সাধারণত কী</a:t>
            </a:r>
            <a:r>
              <a:rPr lang="en-US" sz="60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altLang="bn-BD" sz="600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কী </a:t>
            </a:r>
            <a:r>
              <a:rPr lang="bn-BD" altLang="bn-BD" sz="6000" dirty="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দেখতে </a:t>
            </a:r>
            <a:r>
              <a:rPr lang="bn-BD" altLang="bn-BD" sz="6000" smtClean="0">
                <a:solidFill>
                  <a:srgbClr val="003300"/>
                </a:solidFill>
                <a:latin typeface="NikoshBAN" pitchFamily="2" charset="0"/>
                <a:cs typeface="NikoshBAN" pitchFamily="2" charset="0"/>
              </a:rPr>
              <a:t>পাওয়া যায়?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Clr clrSpc="rgb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16" y="-13760"/>
            <a:ext cx="6494861" cy="1753858"/>
          </a:xfrm>
          <a:solidFill>
            <a:schemeClr val="tx2">
              <a:lumMod val="60000"/>
              <a:lumOff val="40000"/>
            </a:schemeClr>
          </a:solidFill>
        </p:spPr>
        <p:txBody>
          <a:bodyPr numCol="1"/>
          <a:lstStyle/>
          <a:p>
            <a:r>
              <a:rPr lang="bn-BD" alt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53" y="1472323"/>
            <a:ext cx="8799528" cy="5093229"/>
          </a:xfrm>
          <a:solidFill>
            <a:schemeClr val="accent4">
              <a:lumMod val="40000"/>
              <a:lumOff val="60000"/>
            </a:schemeClr>
          </a:solidFill>
        </p:spPr>
        <p:txBody>
          <a:bodyPr numCol="1">
            <a:normAutofit lnSpcReduction="10000"/>
          </a:bodyPr>
          <a:lstStyle/>
          <a:p>
            <a:pPr>
              <a:buNone/>
            </a:pPr>
            <a:r>
              <a:rPr lang="bn-BD" altLang="bn-BD" sz="4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১।বরাকর নদী হইতে কি দেখা যায়?</a:t>
            </a:r>
          </a:p>
          <a:p>
            <a:pPr>
              <a:buNone/>
            </a:pPr>
            <a:r>
              <a:rPr lang="bn-BD" altLang="bn-BD" sz="4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২। কদাচারী, ভ্রম এর শব্দার্থ বল।</a:t>
            </a:r>
          </a:p>
          <a:p>
            <a:pPr>
              <a:buNone/>
            </a:pPr>
            <a:r>
              <a:rPr lang="bn-BD" altLang="bn-BD" sz="48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৩।পালামৌ অঞ্চলে প্রধানত কোন জাতির লোকের বাস?</a:t>
            </a:r>
          </a:p>
          <a:p>
            <a:pPr>
              <a:buNone/>
            </a:pP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441" y="457200"/>
            <a:ext cx="5776308" cy="1345364"/>
          </a:xfrm>
          <a:solidFill>
            <a:schemeClr val="tx2">
              <a:lumMod val="60000"/>
              <a:lumOff val="40000"/>
            </a:schemeClr>
          </a:solidFill>
        </p:spPr>
        <p:txBody>
          <a:bodyPr numCol="1">
            <a:normAutofit fontScale="90000"/>
          </a:bodyPr>
          <a:lstStyle/>
          <a:p>
            <a:r>
              <a:rPr lang="bn-BD" alt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কাজঃ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39140" cy="4312455"/>
          </a:xfrm>
          <a:solidFill>
            <a:srgbClr val="00B0F0"/>
          </a:solidFill>
        </p:spPr>
        <p:txBody>
          <a:bodyPr numCol="1"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sz="7200">
                <a:solidFill>
                  <a:srgbClr val="800000"/>
                </a:solidFill>
                <a:latin typeface="NikoshBAN"/>
              </a:rPr>
              <a:t>সম্প্রতি তুমি যেখানে শিক্ষা সফরে গিয়েছিলে তার কিছু  বিবরণ লিখে আনবে</a:t>
            </a:r>
            <a:r>
              <a:rPr sz="3200">
                <a:solidFill>
                  <a:srgbClr val="800000"/>
                </a:solidFill>
                <a:latin typeface="NikoshBAN"/>
              </a:rPr>
              <a:t>।</a:t>
            </a:r>
            <a:r>
              <a:rPr lang="bn-BD" alt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a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571500"/>
            <a:ext cx="8382000" cy="6286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04828" y="2133600"/>
            <a:ext cx="8029112" cy="315456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bn-BD" altLang="bn-BD" sz="199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371600"/>
            <a:ext cx="3581400" cy="2971800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numCol="1">
            <a:normAutofit lnSpcReduction="10000"/>
          </a:bodyPr>
          <a:lstStyle/>
          <a:p>
            <a:pPr>
              <a:buNone/>
            </a:pPr>
            <a:r>
              <a:rPr lang="bn-BD" altLang="bn-BD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altLang="bn-BD" dirty="0" smtClean="0">
                <a:latin typeface="NikoshBAN" pitchFamily="2" charset="0"/>
                <a:cs typeface="NikoshBAN" pitchFamily="2" charset="0"/>
              </a:rPr>
              <a:t> শ্রেণীঃনবম</a:t>
            </a:r>
          </a:p>
          <a:p>
            <a:pPr>
              <a:buNone/>
            </a:pPr>
            <a:r>
              <a:rPr lang="bn-BD" altLang="bn-BD" dirty="0" smtClean="0">
                <a:latin typeface="NikoshBAN" pitchFamily="2" charset="0"/>
                <a:cs typeface="NikoshBAN" pitchFamily="2" charset="0"/>
              </a:rPr>
              <a:t>    বিষয়ঃবাংলা ১ম                   পাঠঃপালামৌ                    তারিখঃ১৮.০১.১৭ইং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0" y="1371600"/>
            <a:ext cx="4714888" cy="2803781"/>
            <a:chOff x="2214556" y="2433481"/>
            <a:chExt cx="4714888" cy="2803781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>
            <a:xfrm>
              <a:off x="3680981" y="2433481"/>
              <a:ext cx="2096860" cy="715089"/>
            </a:xfrm>
            <a:prstGeom prst="bracketPair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003">
              <a:schemeClr val="dk2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err="1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SutonnyMJ" pitchFamily="2" charset="0"/>
                  <a:ea typeface="Calibri"/>
                  <a:cs typeface="SutonnyMJ" pitchFamily="2" charset="0"/>
                </a:rPr>
                <a:t>evmy</a:t>
              </a: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SutonnyMJ" pitchFamily="2" charset="0"/>
                  <a:ea typeface="Calibri"/>
                  <a:cs typeface="SutonnyMJ" pitchFamily="2" charset="0"/>
                </a:rPr>
                <a:t> †`e </a:t>
              </a:r>
              <a:r>
                <a:rPr kumimoji="0" lang="en-US" sz="3600" b="0" i="0" u="none" strike="noStrike" cap="none" normalizeH="0" baseline="0" dirty="0" err="1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SutonnyMJ" pitchFamily="2" charset="0"/>
                  <a:ea typeface="Calibri"/>
                  <a:cs typeface="SutonnyMJ" pitchFamily="2" charset="0"/>
                </a:rPr>
                <a:t>bv</a:t>
              </a: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solidFill>
                    <a:srgbClr val="00B050"/>
                  </a:solidFill>
                  <a:effectLst/>
                  <a:latin typeface="SutonnyMJ" pitchFamily="2" charset="0"/>
                  <a:ea typeface="Calibri"/>
                  <a:cs typeface="SutonnyMJ" pitchFamily="2" charset="0"/>
                </a:rPr>
                <a:t>_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2" charset="0"/>
                <a:cs typeface="Arial" pitchFamily="2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>
            <a:xfrm>
              <a:off x="2837279" y="3241259"/>
              <a:ext cx="4092165" cy="715089"/>
            </a:xfrm>
            <a:prstGeom prst="bracketPair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003">
              <a:schemeClr val="dk2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600" b="0" i="0" u="none" strike="noStrike" cap="none" normalizeH="0" baseline="0" dirty="0" err="1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SutonnyMJ" pitchFamily="2" charset="0"/>
                  <a:ea typeface="Calibri"/>
                  <a:cs typeface="SutonnyMJ" pitchFamily="2" charset="0"/>
                </a:rPr>
                <a:t>mnKvix</a:t>
              </a:r>
              <a:r>
                <a:rPr kumimoji="0" lang="en-US" sz="3600" b="0" i="0" u="none" strike="noStrike" cap="none" normalizeH="0" baseline="0" dirty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SutonnyMJ" pitchFamily="2" charset="0"/>
                  <a:ea typeface="Calibri"/>
                  <a:cs typeface="SutonnyMJ" pitchFamily="2" charset="0"/>
                </a:rPr>
                <a:t> </a:t>
              </a:r>
              <a:r>
                <a:rPr kumimoji="0" lang="en-US" sz="3600" b="0" i="0" u="none" strike="noStrike" cap="none" normalizeH="0" baseline="0" smtClean="0">
                  <a:ln>
                    <a:noFill/>
                  </a:ln>
                  <a:solidFill>
                    <a:srgbClr val="C00000"/>
                  </a:solidFill>
                  <a:effectLst/>
                  <a:latin typeface="SutonnyMJ" pitchFamily="2" charset="0"/>
                  <a:ea typeface="Calibri"/>
                  <a:cs typeface="SutonnyMJ" pitchFamily="2" charset="0"/>
                </a:rPr>
                <a:t>wkÿK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2" charset="0"/>
                <a:cs typeface="Arial" pitchFamily="2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>
            <a:xfrm>
              <a:off x="2214556" y="3961901"/>
              <a:ext cx="4619540" cy="646986"/>
            </a:xfrm>
            <a:prstGeom prst="bracketPair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003">
              <a:schemeClr val="dk2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 dirty="0" err="1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SutonnyMJ" pitchFamily="2" charset="0"/>
                  <a:ea typeface="Calibri"/>
                  <a:cs typeface="SutonnyMJ" pitchFamily="2" charset="0"/>
                </a:rPr>
                <a:t>Kvgvb</a:t>
              </a: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SutonnyMJ" pitchFamily="2" charset="0"/>
                  <a:ea typeface="Calibri"/>
                  <a:cs typeface="SutonnyMJ" pitchFamily="2" charset="0"/>
                </a:rPr>
                <a:t> ‡</a:t>
              </a:r>
              <a:r>
                <a:rPr kumimoji="0" lang="en-US" sz="3200" b="0" i="0" u="none" strike="noStrike" cap="none" normalizeH="0" baseline="0" dirty="0" err="1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SutonnyMJ" pitchFamily="2" charset="0"/>
                  <a:ea typeface="Calibri"/>
                  <a:cs typeface="SutonnyMJ" pitchFamily="2" charset="0"/>
                </a:rPr>
                <a:t>Lvjv</a:t>
              </a: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SutonnyMJ" pitchFamily="2" charset="0"/>
                  <a:ea typeface="Calibri"/>
                  <a:cs typeface="SutonnyMJ" pitchFamily="2" charset="0"/>
                </a:rPr>
                <a:t> At </a:t>
              </a:r>
              <a:r>
                <a:rPr kumimoji="0" lang="en-US" sz="3200" b="0" i="0" u="none" strike="noStrike" cap="none" normalizeH="0" baseline="0" dirty="0" err="1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SutonnyMJ" pitchFamily="2" charset="0"/>
                  <a:ea typeface="Calibri"/>
                  <a:cs typeface="SutonnyMJ" pitchFamily="2" charset="0"/>
                </a:rPr>
                <a:t>gyt</a:t>
              </a: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SutonnyMJ" pitchFamily="2" charset="0"/>
                  <a:ea typeface="Calibri"/>
                  <a:cs typeface="SutonnyMJ" pitchFamily="2" charset="0"/>
                </a:rPr>
                <a:t> </a:t>
              </a:r>
              <a:r>
                <a:rPr kumimoji="0" lang="en-US" sz="3200" b="0" i="0" u="none" strike="noStrike" cap="none" normalizeH="0" baseline="0" dirty="0" err="1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SutonnyMJ" pitchFamily="2" charset="0"/>
                  <a:ea typeface="Calibri"/>
                  <a:cs typeface="SutonnyMJ" pitchFamily="2" charset="0"/>
                </a:rPr>
                <a:t>cwj</a:t>
              </a:r>
              <a:r>
                <a:rPr kumimoji="0" lang="en-US" sz="3200" b="0" i="0" u="none" strike="noStrike" cap="none" normalizeH="0" baseline="0" dirty="0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SutonnyMJ" pitchFamily="2" charset="0"/>
                  <a:ea typeface="Calibri"/>
                  <a:cs typeface="SutonnyMJ" pitchFamily="2" charset="0"/>
                </a:rPr>
                <a:t> </a:t>
              </a:r>
              <a:r>
                <a:rPr kumimoji="0" lang="en-US" sz="3200" b="0" i="0" u="none" strike="noStrike" cap="none" normalizeH="0" baseline="0" dirty="0" err="1" smtClean="0">
                  <a:ln>
                    <a:noFill/>
                  </a:ln>
                  <a:solidFill>
                    <a:schemeClr val="accent6"/>
                  </a:solidFill>
                  <a:effectLst/>
                  <a:latin typeface="SutonnyMJ" pitchFamily="2" charset="0"/>
                  <a:ea typeface="Calibri"/>
                  <a:cs typeface="SutonnyMJ" pitchFamily="2" charset="0"/>
                </a:rPr>
                <a:t>GKv‡Wgx</a:t>
              </a:r>
              <a:endPara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accent6"/>
                </a:solidFill>
                <a:effectLst/>
                <a:latin typeface="Arial" pitchFamily="2" charset="0"/>
                <a:cs typeface="Arial" pitchFamily="2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>
            <a:xfrm>
              <a:off x="3166427" y="4658380"/>
              <a:ext cx="3347394" cy="578882"/>
            </a:xfrm>
            <a:prstGeom prst="bracketPair">
              <a:avLst/>
            </a:prstGeom>
            <a:ln>
              <a:headEnd/>
              <a:tailEnd/>
            </a:ln>
          </p:spPr>
          <p:style>
            <a:lnRef idx="2">
              <a:schemeClr val="dk1"/>
            </a:lnRef>
            <a:fillRef idx="1003">
              <a:schemeClr val="dk2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accent5"/>
                  </a:solidFill>
                  <a:effectLst/>
                  <a:latin typeface="SutonnyMJ" pitchFamily="2" charset="0"/>
                  <a:ea typeface="Calibri"/>
                  <a:cs typeface="SutonnyMJ" pitchFamily="2" charset="0"/>
                </a:rPr>
                <a:t>‡</a:t>
              </a:r>
              <a:r>
                <a:rPr kumimoji="0" lang="en-US" sz="2800" b="0" i="0" u="none" strike="noStrike" cap="none" normalizeH="0" baseline="0" dirty="0" err="1" smtClean="0">
                  <a:ln>
                    <a:noFill/>
                  </a:ln>
                  <a:solidFill>
                    <a:schemeClr val="accent5"/>
                  </a:solidFill>
                  <a:effectLst/>
                  <a:latin typeface="SutonnyMJ" pitchFamily="2" charset="0"/>
                  <a:ea typeface="Calibri"/>
                  <a:cs typeface="SutonnyMJ" pitchFamily="2" charset="0"/>
                </a:rPr>
                <a:t>cvt</a:t>
              </a: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accent5"/>
                  </a:solidFill>
                  <a:effectLst/>
                  <a:latin typeface="SutonnyMJ" pitchFamily="2" charset="0"/>
                  <a:ea typeface="Calibri"/>
                  <a:cs typeface="SutonnyMJ" pitchFamily="2" charset="0"/>
                </a:rPr>
                <a:t> `</a:t>
              </a:r>
              <a:r>
                <a:rPr kumimoji="0" lang="en-US" sz="2800" b="0" i="0" u="none" strike="noStrike" cap="none" normalizeH="0" baseline="0" dirty="0" err="1" smtClean="0">
                  <a:ln>
                    <a:noFill/>
                  </a:ln>
                  <a:solidFill>
                    <a:schemeClr val="accent5"/>
                  </a:solidFill>
                  <a:effectLst/>
                  <a:latin typeface="SutonnyMJ" pitchFamily="2" charset="0"/>
                  <a:ea typeface="Calibri"/>
                  <a:cs typeface="SutonnyMJ" pitchFamily="2" charset="0"/>
                </a:rPr>
                <a:t>vjvj</a:t>
              </a: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accent5"/>
                  </a:solidFill>
                  <a:effectLst/>
                  <a:latin typeface="SutonnyMJ" pitchFamily="2" charset="0"/>
                  <a:ea typeface="Calibri"/>
                  <a:cs typeface="SutonnyMJ" pitchFamily="2" charset="0"/>
                </a:rPr>
                <a:t> </a:t>
              </a:r>
              <a:r>
                <a:rPr kumimoji="0" lang="en-US" sz="2800" b="0" i="0" u="none" strike="noStrike" cap="none" normalizeH="0" baseline="0" dirty="0" err="1" smtClean="0">
                  <a:ln>
                    <a:noFill/>
                  </a:ln>
                  <a:solidFill>
                    <a:schemeClr val="accent5"/>
                  </a:solidFill>
                  <a:effectLst/>
                  <a:latin typeface="SutonnyMJ" pitchFamily="2" charset="0"/>
                  <a:ea typeface="Calibri"/>
                  <a:cs typeface="SutonnyMJ" pitchFamily="2" charset="0"/>
                </a:rPr>
                <a:t>evRvi</a:t>
              </a:r>
              <a:r>
                <a:rPr kumimoji="0" lang="en-US" sz="2800" b="0" i="0" u="none" strike="noStrike" cap="none" normalizeH="0" baseline="0" dirty="0" smtClean="0">
                  <a:ln>
                    <a:noFill/>
                  </a:ln>
                  <a:solidFill>
                    <a:schemeClr val="accent5"/>
                  </a:solidFill>
                  <a:effectLst/>
                  <a:latin typeface="SutonnyMJ" pitchFamily="2" charset="0"/>
                  <a:ea typeface="Calibri"/>
                  <a:cs typeface="SutonnyMJ" pitchFamily="2" charset="0"/>
                </a:rPr>
                <a:t> j²xcyi|</a:t>
              </a:r>
              <a:endPara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accent5"/>
                </a:solidFill>
                <a:effectLst/>
                <a:latin typeface="Arial" pitchFamily="2" charset="0"/>
                <a:cs typeface="Arial" pitchFamily="2" charset="0"/>
              </a:endParaRPr>
            </a:p>
          </p:txBody>
        </p:sp>
      </p:grpSp>
      <p:pic>
        <p:nvPicPr>
          <p:cNvPr id="11" name="Picture 10" descr="D:\E- DRIBE\MICRO SOPT WORD-DRIVE E\FARUK MICRO SOFT WORD\basudeb\new powr point\basudeb na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038600" y="4495800"/>
            <a:ext cx="1368425" cy="1709737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 advClick="0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yi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600201"/>
            <a:ext cx="4166090" cy="4495800"/>
          </a:xfrm>
          <a:prstGeom prst="rect">
            <a:avLst/>
          </a:prstGeom>
        </p:spPr>
      </p:pic>
      <p:pic>
        <p:nvPicPr>
          <p:cNvPr id="6" name="Picture 5" descr="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600200"/>
            <a:ext cx="4419600" cy="447572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304800" y="467841"/>
            <a:ext cx="8652981" cy="584797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bn-BD" altLang="bn-BD" sz="9600" dirty="0" smtClean="0">
                <a:latin typeface="NikoshBAN" pitchFamily="2" charset="0"/>
                <a:cs typeface="NikoshBAN" pitchFamily="2" charset="0"/>
              </a:rPr>
              <a:t>'' পালামৌ ''</a:t>
            </a:r>
          </a:p>
          <a:p>
            <a:pPr algn="ctr"/>
            <a:r>
              <a:rPr lang="bn-BD" altLang="bn-BD" sz="9600" dirty="0" smtClean="0">
                <a:latin typeface="NikoshBAN" pitchFamily="2" charset="0"/>
                <a:cs typeface="NikoshBAN" pitchFamily="2" charset="0"/>
              </a:rPr>
              <a:t>সঞ্জীবচন্দ্র চট্রোপাধ্যায়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083" y="533400"/>
            <a:ext cx="6359242" cy="1257300"/>
          </a:xfrm>
          <a:solidFill>
            <a:schemeClr val="accent3"/>
          </a:solidFill>
        </p:spPr>
        <p:txBody>
          <a:bodyPr numCol="1">
            <a:noAutofit/>
          </a:bodyPr>
          <a:lstStyle/>
          <a:p>
            <a:r>
              <a:rPr lang="bn-BD" altLang="bn-BD" sz="6000" dirty="0" smtClean="0">
                <a:solidFill>
                  <a:srgbClr val="800000"/>
                </a:solidFill>
                <a:latin typeface="NikoshBAN" pitchFamily="2" charset="0"/>
                <a:cs typeface="NikoshBAN" pitchFamily="2" charset="0"/>
              </a:rPr>
              <a:t>শিখনফলঃ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777861" cy="4624655"/>
          </a:xfrm>
          <a:solidFill>
            <a:schemeClr val="accent1">
              <a:lumMod val="40000"/>
              <a:lumOff val="60000"/>
            </a:schemeClr>
          </a:solidFill>
        </p:spPr>
        <p:txBody>
          <a:bodyPr numCol="1">
            <a:normAutofit fontScale="85000" lnSpcReduction="20000"/>
          </a:bodyPr>
          <a:lstStyle/>
          <a:p>
            <a:pPr marL="514350" indent="-514350">
              <a:buNone/>
            </a:pPr>
            <a:r>
              <a:rPr lang="bn-BD" altLang="bn-BD" dirty="0" smtClean="0">
                <a:latin typeface="NikoshBAN" pitchFamily="2" charset="0"/>
                <a:cs typeface="NikoshBAN" pitchFamily="2" charset="0"/>
              </a:rPr>
              <a:t>      ১.সঞ্জীবচন্দ্র চট্রোপাধ্যায় পরিচিতি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altLang="bn-BD" dirty="0" smtClean="0">
                <a:latin typeface="NikoshBAN" pitchFamily="2" charset="0"/>
                <a:cs typeface="NikoshBAN" pitchFamily="2" charset="0"/>
              </a:rPr>
              <a:t>সম্পর্কে বলতে পারবে।</a:t>
            </a:r>
          </a:p>
          <a:p>
            <a:pPr marL="514350" indent="-514350">
              <a:buNone/>
            </a:pPr>
            <a:r>
              <a:rPr lang="bn-BD" altLang="bn-BD" dirty="0" smtClean="0">
                <a:latin typeface="NikoshBAN" pitchFamily="2" charset="0"/>
                <a:cs typeface="NikoshBAN" pitchFamily="2" charset="0"/>
              </a:rPr>
              <a:t>     ২. নির্বাচিত অংশটুকু আদর্শ রূপে পাঠ করতে পারবে।</a:t>
            </a:r>
          </a:p>
          <a:p>
            <a:pPr marL="514350" indent="-514350">
              <a:buNone/>
            </a:pPr>
            <a:r>
              <a:rPr lang="bn-BD" altLang="bn-BD" dirty="0" smtClean="0">
                <a:latin typeface="NikoshBAN" pitchFamily="2" charset="0"/>
                <a:cs typeface="NikoshBAN" pitchFamily="2" charset="0"/>
              </a:rPr>
              <a:t>     ৩.কুসুমিত কানন,কদাচারী,সাদরে, প্রসন্নতাব্যঞ্জক,সাতনরী ,সুপক্ক রম্ভা প্রভৃতির   শব্দের অর্থ বলতে পারবে।                                        ৪. পালামৌ স্মৃতিমুখর হয়ে ওঠার কারণ ব্যাখ্যা করতে পারবে।   </a:t>
            </a:r>
          </a:p>
          <a:p>
            <a:pPr marL="514350" indent="-514350">
              <a:buNone/>
            </a:pPr>
            <a:r>
              <a:rPr lang="bn-BD" altLang="bn-BD" dirty="0" smtClean="0">
                <a:latin typeface="NikoshBAN" pitchFamily="2" charset="0"/>
                <a:cs typeface="NikoshBAN" pitchFamily="2" charset="0"/>
              </a:rPr>
              <a:t>     ৫. পালামৌ এর স্মৃতি যেভাবে বর্ণিত হয়েছে তা বলতে পারবে।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78254" y="4572000"/>
            <a:ext cx="2721221" cy="218417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bn-BD" altLang="bn-BD" sz="3600" dirty="0" smtClean="0">
                <a:latin typeface="NikoshBAN" pitchFamily="2" charset="0"/>
                <a:cs typeface="NikoshBAN" pitchFamily="2" charset="0"/>
              </a:rPr>
              <a:t>উপন্যাস-মাধবীলতা,জলপ্রতাপ চাঁদ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6481" y="3581400"/>
            <a:ext cx="2464820" cy="94565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bn-BD" alt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পালামৌ ভ্রমণকাহিনী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98884" y="5553075"/>
            <a:ext cx="4159016" cy="955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bn-BD" altLang="bn-BD" sz="4000" dirty="0" smtClean="0">
                <a:latin typeface="NikoshBAN" pitchFamily="2" charset="0"/>
                <a:cs typeface="NikoshBAN" pitchFamily="2" charset="0"/>
              </a:rPr>
              <a:t>মৃত্যু-১৮৮৯ সাল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lp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447800"/>
            <a:ext cx="2743200" cy="3429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2451" y="1828800"/>
            <a:ext cx="2710836" cy="1363528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bn-BD" altLang="bn-BD" sz="3600" dirty="0" smtClean="0">
                <a:latin typeface="NikoshBAN" pitchFamily="2" charset="0"/>
                <a:cs typeface="NikoshBAN" pitchFamily="2" charset="0"/>
              </a:rPr>
              <a:t>জন্ম-১৮৩৪ সাল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78254" y="2133600"/>
            <a:ext cx="3003846" cy="220081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bn-BD" altLang="bn-BD" sz="3600" dirty="0" smtClean="0">
                <a:solidFill>
                  <a:srgbClr val="800080"/>
                </a:solidFill>
                <a:latin typeface="NikoshBAN" pitchFamily="2" charset="0"/>
                <a:cs typeface="NikoshBAN" pitchFamily="2" charset="0"/>
              </a:rPr>
              <a:t>চবিবশ পরগণার কাঁঠালপাড়া গ্রামে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52163" y="304800"/>
            <a:ext cx="6670405" cy="6858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bn-BD" altLang="bn-BD" sz="3600" dirty="0" smtClean="0">
                <a:latin typeface="NikoshBAN" pitchFamily="2" charset="0"/>
                <a:cs typeface="NikoshBAN" pitchFamily="2" charset="0"/>
              </a:rPr>
              <a:t>সঞ্জীবচন্দ্র চট্রোপাধ্যায়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410200" y="2590800"/>
            <a:ext cx="230188" cy="152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Up Arrow 19"/>
          <p:cNvSpPr/>
          <p:nvPr/>
        </p:nvSpPr>
        <p:spPr>
          <a:xfrm>
            <a:off x="4419600" y="4724400"/>
            <a:ext cx="198119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2667000" y="3733800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2590800" y="19812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/>
          </a:p>
        </p:txBody>
      </p:sp>
      <p:sp>
        <p:nvSpPr>
          <p:cNvPr id="27" name="Left Arrow 26"/>
          <p:cNvSpPr/>
          <p:nvPr/>
        </p:nvSpPr>
        <p:spPr>
          <a:xfrm>
            <a:off x="5791200" y="2743200"/>
            <a:ext cx="6096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/>
          </a:p>
        </p:txBody>
      </p:sp>
      <p:sp>
        <p:nvSpPr>
          <p:cNvPr id="28" name="Left Arrow 27"/>
          <p:cNvSpPr/>
          <p:nvPr/>
        </p:nvSpPr>
        <p:spPr>
          <a:xfrm>
            <a:off x="5867400" y="4648200"/>
            <a:ext cx="5334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>
            <a:off x="4343400" y="838200"/>
            <a:ext cx="152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4998" y="152400"/>
            <a:ext cx="3200400" cy="838200"/>
          </a:xfrm>
          <a:solidFill>
            <a:schemeClr val="tx2">
              <a:lumMod val="20000"/>
              <a:lumOff val="80000"/>
            </a:schemeClr>
          </a:solidFill>
        </p:spPr>
        <p:txBody>
          <a:bodyPr numCol="1">
            <a:normAutofit fontScale="90000"/>
          </a:bodyPr>
          <a:lstStyle/>
          <a:p>
            <a:r>
              <a:rPr lang="bn-BD" altLang="bn-BD" sz="6000" dirty="0" smtClean="0">
                <a:solidFill>
                  <a:srgbClr val="FF6600"/>
                </a:solidFill>
              </a:rPr>
              <a:t>শব্দার্থ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791200"/>
          </a:xfrm>
          <a:solidFill>
            <a:schemeClr val="bg2">
              <a:lumMod val="90000"/>
            </a:schemeClr>
          </a:solidFill>
        </p:spPr>
        <p:txBody>
          <a:bodyPr numCol="1">
            <a:normAutofit lnSpcReduction="10000"/>
          </a:bodyPr>
          <a:lstStyle/>
          <a:p>
            <a:pPr>
              <a:buNone/>
            </a:pPr>
            <a:r>
              <a:rPr lang="bn-BD" altLang="bn-BD" dirty="0" smtClean="0">
                <a:latin typeface="NikoshBAN" pitchFamily="2" charset="0"/>
                <a:cs typeface="NikoshBAN" pitchFamily="2" charset="0"/>
              </a:rPr>
              <a:t>কুসুমিত কানন-     ফুলের বাগান      </a:t>
            </a:r>
          </a:p>
          <a:p>
            <a:pPr>
              <a:buNone/>
            </a:pPr>
            <a:endParaRPr lang="bn-BD" alt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altLang="bn-BD" dirty="0" smtClean="0">
                <a:latin typeface="NikoshBAN" pitchFamily="2" charset="0"/>
                <a:cs typeface="NikoshBAN" pitchFamily="2" charset="0"/>
              </a:rPr>
              <a:t>সুপক্ক রম্ভা – পাকা কলা                                                   </a:t>
            </a:r>
          </a:p>
          <a:p>
            <a:pPr>
              <a:buNone/>
            </a:pPr>
            <a:endParaRPr lang="bn-BD" alt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altLang="bn-BD" dirty="0" smtClean="0">
                <a:latin typeface="NikoshBAN" pitchFamily="2" charset="0"/>
                <a:cs typeface="NikoshBAN" pitchFamily="2" charset="0"/>
              </a:rPr>
              <a:t>সাতনরী-গলার মালা </a:t>
            </a:r>
          </a:p>
          <a:p>
            <a:pPr>
              <a:buNone/>
            </a:pPr>
            <a:endParaRPr lang="bn-BD" alt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altLang="bn-BD" dirty="0" smtClean="0">
                <a:latin typeface="NikoshBAN" pitchFamily="2" charset="0"/>
                <a:cs typeface="NikoshBAN" pitchFamily="2" charset="0"/>
              </a:rPr>
              <a:t>কদাচারী-কুৎসিত আচার,নোংরা ব্যবহার</a:t>
            </a:r>
          </a:p>
          <a:p>
            <a:pPr>
              <a:buNone/>
            </a:pPr>
            <a:endParaRPr lang="bn-BD" altLang="bn-BD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altLang="bn-BD" dirty="0" smtClean="0">
                <a:latin typeface="NikoshBAN" pitchFamily="2" charset="0"/>
                <a:cs typeface="NikoshBAN" pitchFamily="2" charset="0"/>
              </a:rPr>
              <a:t>প্রসন্নতাব্যঞ্জক-আনন্দিত চিত্ত</a:t>
            </a:r>
          </a:p>
          <a:p>
            <a:pPr>
              <a:buNone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kkk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5373" y="2019300"/>
            <a:ext cx="1678579" cy="832842"/>
          </a:xfrm>
          <a:prstGeom prst="rect">
            <a:avLst/>
          </a:prstGeom>
        </p:spPr>
      </p:pic>
      <p:pic>
        <p:nvPicPr>
          <p:cNvPr id="5" name="Picture 4" descr="o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9246" y="822271"/>
            <a:ext cx="1362075" cy="914400"/>
          </a:xfrm>
          <a:prstGeom prst="rect">
            <a:avLst/>
          </a:prstGeom>
        </p:spPr>
      </p:pic>
      <p:pic>
        <p:nvPicPr>
          <p:cNvPr id="6" name="Picture 5" descr="r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9028" y="2860030"/>
            <a:ext cx="1678749" cy="1171660"/>
          </a:xfrm>
          <a:prstGeom prst="rect">
            <a:avLst/>
          </a:prstGeom>
        </p:spPr>
      </p:pic>
      <p:pic>
        <p:nvPicPr>
          <p:cNvPr id="8" name="Picture 7" descr="qaz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5373" y="4180880"/>
            <a:ext cx="1472155" cy="979132"/>
          </a:xfrm>
          <a:prstGeom prst="rect">
            <a:avLst/>
          </a:prstGeom>
        </p:spPr>
      </p:pic>
      <p:pic>
        <p:nvPicPr>
          <p:cNvPr id="9" name="Picture 8" descr="trt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10200" y="5297612"/>
            <a:ext cx="1855097" cy="12825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lk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685800"/>
            <a:ext cx="4419600" cy="4419600"/>
          </a:xfrm>
          <a:prstGeom prst="rect">
            <a:avLst/>
          </a:prstGeom>
        </p:spPr>
      </p:pic>
      <p:pic>
        <p:nvPicPr>
          <p:cNvPr id="3" name="Picture 2" descr="sw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685800"/>
            <a:ext cx="4267200" cy="441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" name="Rectangle 3"/>
          <p:cNvSpPr/>
          <p:nvPr/>
        </p:nvSpPr>
        <p:spPr>
          <a:xfrm>
            <a:off x="1143000" y="5410200"/>
            <a:ext cx="6248400" cy="1219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numCol="1" rtlCol="0" anchor="ctr"/>
          <a:lstStyle/>
          <a:p>
            <a:pPr algn="ctr"/>
            <a:r>
              <a:rPr lang="bn-BD" altLang="bn-BD" sz="7200" dirty="0" smtClean="0">
                <a:latin typeface="NikoshBAN" pitchFamily="2" charset="0"/>
                <a:cs typeface="NikoshBAN" pitchFamily="2" charset="0"/>
              </a:rPr>
              <a:t>বরাকর নদী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qw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4648200" cy="4191000"/>
          </a:xfrm>
          <a:prstGeom prst="rect">
            <a:avLst/>
          </a:prstGeom>
        </p:spPr>
      </p:pic>
      <p:pic>
        <p:nvPicPr>
          <p:cNvPr id="10" name="Picture 9" descr="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143000"/>
            <a:ext cx="4038600" cy="41910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839242" y="5572813"/>
            <a:ext cx="6453575" cy="12089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bn-BD" alt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উচুঁ নিচু পাহাড়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</TotalTime>
  <Words>195</Words>
  <Application>Microsoft Office PowerPoint</Application>
  <PresentationFormat>On-screen Show (4:3)</PresentationFormat>
  <Paragraphs>46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শিখনফলঃ</vt:lpstr>
      <vt:lpstr>Slide 6</vt:lpstr>
      <vt:lpstr>শব্দার্থ</vt:lpstr>
      <vt:lpstr>Slide 8</vt:lpstr>
      <vt:lpstr>Slide 9</vt:lpstr>
      <vt:lpstr>Slide 10</vt:lpstr>
      <vt:lpstr>দলীয় কাজঃ</vt:lpstr>
      <vt:lpstr>একক কাজঃ</vt:lpstr>
      <vt:lpstr>মূল্যায়নঃ</vt:lpstr>
      <vt:lpstr>বাড়ির কাজঃ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DOEL</dc:creator>
  <cp:lastModifiedBy>Discover computers</cp:lastModifiedBy>
  <cp:revision>175</cp:revision>
  <dcterms:created xsi:type="dcterms:W3CDTF">2006-08-16T00:00:00Z</dcterms:created>
  <dcterms:modified xsi:type="dcterms:W3CDTF">2017-05-09T08:47:57Z</dcterms:modified>
</cp:coreProperties>
</file>